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68" r:id="rId2"/>
  </p:sldMasterIdLst>
  <p:notesMasterIdLst>
    <p:notesMasterId r:id="rId11"/>
  </p:notesMasterIdLst>
  <p:handoutMasterIdLst>
    <p:handoutMasterId r:id="rId12"/>
  </p:handoutMasterIdLst>
  <p:sldIdLst>
    <p:sldId id="299" r:id="rId3"/>
    <p:sldId id="559" r:id="rId4"/>
    <p:sldId id="591" r:id="rId5"/>
    <p:sldId id="616" r:id="rId6"/>
    <p:sldId id="502" r:id="rId7"/>
    <p:sldId id="545" r:id="rId8"/>
    <p:sldId id="447" r:id="rId9"/>
    <p:sldId id="617" r:id="rId10"/>
  </p:sldIdLst>
  <p:sldSz cx="9906000" cy="6858000" type="A4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емилетова Мария Романовна" initials="СМР" lastIdx="1" clrIdx="0">
    <p:extLst>
      <p:ext uri="{19B8F6BF-5375-455C-9EA6-DF929625EA0E}">
        <p15:presenceInfo xmlns:p15="http://schemas.microsoft.com/office/powerpoint/2012/main" userId="S-1-5-21-1409082233-2049760794-839522115-386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66CC"/>
    <a:srgbClr val="BDD7EE"/>
    <a:srgbClr val="FF7C80"/>
    <a:srgbClr val="203864"/>
    <a:srgbClr val="FF9999"/>
    <a:srgbClr val="1F4E79"/>
    <a:srgbClr val="2F5597"/>
    <a:srgbClr val="255E91"/>
    <a:srgbClr val="FFE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421" autoAdjust="0"/>
  </p:normalViewPr>
  <p:slideViewPr>
    <p:cSldViewPr snapToGrid="0">
      <p:cViewPr varScale="1">
        <p:scale>
          <a:sx n="56" d="100"/>
          <a:sy n="56" d="100"/>
        </p:scale>
        <p:origin x="48" y="102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2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33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133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100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78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714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4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НД</c:v>
                </c:pt>
                <c:pt idx="1">
                  <c:v>НХ</c:v>
                </c:pt>
                <c:pt idx="2">
                  <c:v>МТ</c:v>
                </c:pt>
                <c:pt idx="3">
                  <c:v>ГС</c:v>
                </c:pt>
                <c:pt idx="4">
                  <c:v>РС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133</c:v>
                </c:pt>
                <c:pt idx="1">
                  <c:v>100</c:v>
                </c:pt>
                <c:pt idx="2">
                  <c:v>78</c:v>
                </c:pt>
                <c:pt idx="3">
                  <c:v>714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610455200854291E-2"/>
          <c:y val="3.7978525804055072E-2"/>
          <c:w val="0.92167369771243146"/>
          <c:h val="0.779983906868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Плановые</c:v>
                </c:pt>
                <c:pt idx="1">
                  <c:v>Внеплановые</c:v>
                </c:pt>
                <c:pt idx="2">
                  <c:v>Постоянный гос. надзор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</c:v>
                </c:pt>
                <c:pt idx="1">
                  <c:v>16</c:v>
                </c:pt>
                <c:pt idx="2">
                  <c:v>41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Плановые</c:v>
                </c:pt>
                <c:pt idx="1">
                  <c:v>Внеплановые</c:v>
                </c:pt>
                <c:pt idx="2">
                  <c:v>Постоянный гос. надзор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</c:v>
                </c:pt>
                <c:pt idx="1">
                  <c:v>13</c:v>
                </c:pt>
                <c:pt idx="2">
                  <c:v>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4011400"/>
        <c:axId val="154012968"/>
      </c:barChart>
      <c:catAx>
        <c:axId val="154011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4012968"/>
        <c:crosses val="autoZero"/>
        <c:auto val="1"/>
        <c:lblAlgn val="ctr"/>
        <c:lblOffset val="100"/>
        <c:noMultiLvlLbl val="0"/>
      </c:catAx>
      <c:valAx>
        <c:axId val="154012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4011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513443539410281"/>
          <c:y val="0.91558932647301583"/>
          <c:w val="0.32966444527568312"/>
          <c:h val="8.15505304086561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Плановые</c:v>
                </c:pt>
                <c:pt idx="1">
                  <c:v>Внеплановые</c:v>
                </c:pt>
                <c:pt idx="2">
                  <c:v>Постоянный гос. надзор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80</c:v>
                </c:pt>
                <c:pt idx="1">
                  <c:v>288</c:v>
                </c:pt>
                <c:pt idx="2">
                  <c:v>86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Плановые</c:v>
                </c:pt>
                <c:pt idx="1">
                  <c:v>Внеплановые</c:v>
                </c:pt>
                <c:pt idx="2">
                  <c:v>Постоянный гос. надзор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35</c:v>
                </c:pt>
                <c:pt idx="1">
                  <c:v>77</c:v>
                </c:pt>
                <c:pt idx="2">
                  <c:v>150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7104352"/>
        <c:axId val="187101216"/>
      </c:barChart>
      <c:catAx>
        <c:axId val="187104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7101216"/>
        <c:crosses val="autoZero"/>
        <c:auto val="1"/>
        <c:lblAlgn val="ctr"/>
        <c:lblOffset val="100"/>
        <c:noMultiLvlLbl val="0"/>
      </c:catAx>
      <c:valAx>
        <c:axId val="187101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7104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513443539410281"/>
          <c:y val="0.91558932647301583"/>
          <c:w val="0.32966444527568312"/>
          <c:h val="8.15505304086561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396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27" y="0"/>
            <a:ext cx="2950475" cy="498396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r">
              <a:defRPr sz="1200"/>
            </a:lvl1pPr>
          </a:lstStyle>
          <a:p>
            <a:fld id="{B73A7877-5831-4D88-B9D9-3C54D35ACB4F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2530"/>
            <a:ext cx="2950475" cy="498396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27" y="9442530"/>
            <a:ext cx="2950475" cy="498396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r">
              <a:defRPr sz="1200"/>
            </a:lvl1pPr>
          </a:lstStyle>
          <a:p>
            <a:fld id="{D58B76AB-E9A7-4A9A-A95F-E5E73455D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746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50475" cy="498774"/>
          </a:xfrm>
          <a:prstGeom prst="rect">
            <a:avLst/>
          </a:prstGeom>
        </p:spPr>
        <p:txBody>
          <a:bodyPr vert="horz" lIns="91549" tIns="45776" rIns="91549" bIns="4577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2"/>
            <a:ext cx="2950475" cy="498774"/>
          </a:xfrm>
          <a:prstGeom prst="rect">
            <a:avLst/>
          </a:prstGeom>
        </p:spPr>
        <p:txBody>
          <a:bodyPr vert="horz" lIns="91549" tIns="45776" rIns="91549" bIns="45776" rtlCol="0"/>
          <a:lstStyle>
            <a:lvl1pPr algn="r">
              <a:defRPr sz="1200"/>
            </a:lvl1pPr>
          </a:lstStyle>
          <a:p>
            <a:fld id="{3F06A1E7-1AAA-47EA-B954-46C154A68694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34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49" tIns="45776" rIns="91549" bIns="4577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3"/>
            <a:ext cx="5447030" cy="3914239"/>
          </a:xfrm>
          <a:prstGeom prst="rect">
            <a:avLst/>
          </a:prstGeom>
        </p:spPr>
        <p:txBody>
          <a:bodyPr vert="horz" lIns="91549" tIns="45776" rIns="91549" bIns="4577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42156"/>
            <a:ext cx="2950475" cy="498773"/>
          </a:xfrm>
          <a:prstGeom prst="rect">
            <a:avLst/>
          </a:prstGeom>
        </p:spPr>
        <p:txBody>
          <a:bodyPr vert="horz" lIns="91549" tIns="45776" rIns="91549" bIns="4577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6"/>
            <a:ext cx="2950475" cy="498773"/>
          </a:xfrm>
          <a:prstGeom prst="rect">
            <a:avLst/>
          </a:prstGeom>
        </p:spPr>
        <p:txBody>
          <a:bodyPr vert="horz" lIns="91549" tIns="45776" rIns="91549" bIns="45776" rtlCol="0" anchor="b"/>
          <a:lstStyle>
            <a:lvl1pPr algn="r">
              <a:defRPr sz="1200"/>
            </a:lvl1pPr>
          </a:lstStyle>
          <a:p>
            <a:fld id="{CFD5443B-39AB-4288-9382-8E232E3B5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0901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D5443B-39AB-4288-9382-8E232E3B5AA9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114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D5443B-39AB-4288-9382-8E232E3B5AA9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2873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7813" y="1262063"/>
            <a:ext cx="9112250" cy="6310312"/>
          </a:xfrm>
          <a:ln/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dirty="0" smtClean="0">
                <a:cs typeface="Arial" panose="020B0604020202020204" pitchFamily="34" charset="0"/>
              </a:rPr>
              <a:t>Актуальные данные</a:t>
            </a:r>
            <a:endParaRPr lang="ru-RU" altLang="ru-RU" dirty="0">
              <a:cs typeface="Arial" panose="020B0604020202020204" pitchFamily="34" charset="0"/>
            </a:endParaRPr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349755">
              <a:spcBef>
                <a:spcPct val="3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1075694" indent="-411094" defTabSz="1349755">
              <a:spcBef>
                <a:spcPct val="3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655791" indent="-328874" defTabSz="1349755">
              <a:spcBef>
                <a:spcPct val="3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2320390" indent="-328874" defTabSz="1349755">
              <a:spcBef>
                <a:spcPct val="3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982706" indent="-328874" defTabSz="1349755">
              <a:spcBef>
                <a:spcPct val="3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3640457" indent="-328874" defTabSz="1349755" eaLnBrk="0" fontAlgn="base" hangingPunct="0">
              <a:spcBef>
                <a:spcPct val="3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4298203" indent="-328874" defTabSz="1349755" eaLnBrk="0" fontAlgn="base" hangingPunct="0">
              <a:spcBef>
                <a:spcPct val="3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4955952" indent="-328874" defTabSz="1349755" eaLnBrk="0" fontAlgn="base" hangingPunct="0">
              <a:spcBef>
                <a:spcPct val="3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5613700" indent="-328874" defTabSz="1349755" eaLnBrk="0" fontAlgn="base" hangingPunct="0">
              <a:spcBef>
                <a:spcPct val="3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defRPr/>
            </a:pPr>
            <a:fld id="{EAB3CE4B-926D-46D0-9D40-78544B2F1B65}" type="slidenum">
              <a:rPr lang="ru-RU" altLang="ru-RU" sz="1700">
                <a:solidFill>
                  <a:srgbClr val="000000"/>
                </a:solidFill>
                <a:cs typeface="Times New Roman" panose="02020603050405020304" pitchFamily="18" charset="0"/>
              </a:rPr>
              <a:pPr>
                <a:spcBef>
                  <a:spcPct val="0"/>
                </a:spcBef>
                <a:defRPr/>
              </a:pPr>
              <a:t>3</a:t>
            </a:fld>
            <a:endParaRPr lang="ru-RU" altLang="ru-RU" sz="170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68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dirty="0">
                <a:solidFill>
                  <a:srgbClr val="C00000"/>
                </a:solidFill>
              </a:rPr>
              <a:t>Данные актуальны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138">
              <a:defRPr/>
            </a:pPr>
            <a:fld id="{CFD5443B-39AB-4288-9382-8E232E3B5AA9}" type="slidenum">
              <a:rPr lang="ru-RU">
                <a:solidFill>
                  <a:prstClr val="black"/>
                </a:solidFill>
                <a:latin typeface="Calibri" panose="020F0502020204030204"/>
              </a:rPr>
              <a:pPr defTabSz="914138">
                <a:defRPr/>
              </a:pPr>
              <a:t>5</a:t>
            </a:fld>
            <a:endParaRPr lang="ru-RU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657845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3772">
              <a:defRPr/>
            </a:pPr>
            <a:fld id="{CFD5443B-39AB-4288-9382-8E232E3B5AA9}" type="slidenum">
              <a:rPr lang="ru-RU">
                <a:solidFill>
                  <a:prstClr val="black"/>
                </a:solidFill>
                <a:latin typeface="Calibri" panose="020F0502020204030204"/>
              </a:rPr>
              <a:pPr defTabSz="913772">
                <a:defRPr/>
              </a:pPr>
              <a:t>6</a:t>
            </a:fld>
            <a:endParaRPr lang="ru-RU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52073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Данные</a:t>
            </a:r>
            <a:r>
              <a:rPr lang="ru-RU" baseline="0" dirty="0" smtClean="0"/>
              <a:t> актуальны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D5443B-39AB-4288-9382-8E232E3B5AA9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235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C7B2-A390-4DCA-8B33-263EBB713AA0}" type="datetime1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61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BA3B-D4EF-48E1-A256-CA904E05289A}" type="datetime1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807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DA39-EDEA-44BC-A9A7-C2E730ECDF8A}" type="datetime1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49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ED61-7A5C-43A0-AD20-D4FC09F3ED5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561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7B88-3B36-4DD6-8D99-96D0186CA60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2309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48D0F-AF85-4438-B1E0-48E2875B7F5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94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E4D71-F4DB-4205-B9CD-0299D6E850D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545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4AE15-895F-4764-A413-F8E4DBE5B46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267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CC6A5-3A46-469B-9676-59265DB644A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5231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46AA5-6765-4B4C-BB97-2F044EEB1BD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4173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E7F50-BC6C-49AE-A0C6-4AD2F6C9A27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432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CDD2-0EE0-4F64-A3F7-C6C0A8B6EDDE}" type="datetime1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780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640CC-A07B-453D-B2E2-11866B36532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478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8FFC-3DEC-4A17-9875-BD9B4D37E93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8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661CD-AC34-431C-9295-CA9EF339B22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40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31E46-1DBD-48EB-A6AC-060036608D63}" type="datetime1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60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4B5F0-B66E-4B88-AC86-42BC756DB622}" type="datetime1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782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FB9F1-876E-4ECF-A98E-94E568D03F55}" type="datetime1">
              <a:rPr lang="ru-RU" smtClean="0"/>
              <a:t>10.03.2026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143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CB0A-BED5-4A30-A7EE-02F0880CFCA0}" type="datetime1">
              <a:rPr lang="ru-RU" smtClean="0"/>
              <a:t>10.03.2026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69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11ED-9F07-4145-A60F-06B84533A6B5}" type="datetime1">
              <a:rPr lang="ru-RU" smtClean="0"/>
              <a:t>10.03.2026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685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8566-8D47-42D3-92BF-1A05BF6DA47E}" type="datetime1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521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9582-93D8-4397-B62E-B9FC5B4F3FFD}" type="datetime1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DB25-BFDB-4857-9525-806C45C7D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45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924D7-5EC5-488C-8207-2FD6C53465E4}" type="datetime1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0DB25-BFDB-4857-9525-806C45C7D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745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A810C-D88C-492E-8340-573B04A1552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0DB25-BFDB-4857-9525-806C45C7DF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009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122784" y="145523"/>
            <a:ext cx="8048625" cy="889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45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5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0" y="-1"/>
            <a:ext cx="9906000" cy="10230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0" y="-1"/>
            <a:ext cx="9906000" cy="10230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0" y="-1"/>
            <a:ext cx="9906000" cy="10230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0" y="-1"/>
            <a:ext cx="9906000" cy="10230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0" y="-1"/>
            <a:ext cx="9906000" cy="10230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0" y="-1"/>
            <a:ext cx="9906000" cy="10230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</a:endParaRPr>
          </a:p>
        </p:txBody>
      </p:sp>
      <p:pic>
        <p:nvPicPr>
          <p:cNvPr id="12" name="Рисунок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49"/>
            <a:ext cx="9906000" cy="982110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4" descr="Ростехнадзор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1" y="24763"/>
            <a:ext cx="731528" cy="85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TextBox 60"/>
          <p:cNvSpPr txBox="1"/>
          <p:nvPr/>
        </p:nvSpPr>
        <p:spPr>
          <a:xfrm>
            <a:off x="747886" y="69853"/>
            <a:ext cx="2952452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Федеральная служба</a:t>
            </a:r>
          </a:p>
          <a:p>
            <a:pPr>
              <a:defRPr/>
            </a:pPr>
            <a:r>
              <a:rPr lang="ru-RU" sz="11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</a:t>
            </a:r>
          </a:p>
          <a:p>
            <a:pPr>
              <a:defRPr/>
            </a:pPr>
            <a:r>
              <a:rPr lang="ru-RU" sz="11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 атомному надзору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47886" y="613806"/>
            <a:ext cx="17053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РОСТЕХНАДЗОР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4527" y="2365184"/>
            <a:ext cx="897694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cap="all" dirty="0" smtClean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материалы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cap="all" dirty="0" smtClean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докладу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400" cap="all" dirty="0" smtClean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cap="all" dirty="0" smtClean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«Анализ правоприменительной практики при осуществлении федерального государственного надзора в области промышленной безопасности на опасных производственных объектах нефтегазового комплекса за 2025 год»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122783" y="5994518"/>
            <a:ext cx="8048625" cy="114797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1506283" y="5669530"/>
            <a:ext cx="7248922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163686" y="5734457"/>
            <a:ext cx="5966817" cy="30777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ru-RU" altLang="ru-RU" sz="1400" dirty="0">
                <a:ln w="0"/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</a:t>
            </a:r>
            <a:r>
              <a:rPr lang="ru-RU" altLang="ru-RU" sz="14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Якутск, 2026</a:t>
            </a:r>
            <a:endParaRPr lang="ru-RU" altLang="ru-RU" sz="1400" dirty="0">
              <a:ln w="0"/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58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122784" y="145523"/>
            <a:ext cx="8048625" cy="889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45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5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0" y="-1"/>
            <a:ext cx="9906000" cy="10230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0" y="-1"/>
            <a:ext cx="9906000" cy="10230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0" y="-1"/>
            <a:ext cx="9906000" cy="10230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0" y="-1"/>
            <a:ext cx="9906000" cy="10230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0" y="-1"/>
            <a:ext cx="9906000" cy="10230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0" y="-1"/>
            <a:ext cx="9906000" cy="10230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500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endParaRPr lang="ru-RU" altLang="ru-RU" sz="600" dirty="0">
              <a:solidFill>
                <a:srgbClr val="EEECE1"/>
              </a:solidFill>
              <a:latin typeface="Calibri Light" panose="020F0302020204030204" pitchFamily="34" charset="0"/>
            </a:endParaRPr>
          </a:p>
        </p:txBody>
      </p:sp>
      <p:pic>
        <p:nvPicPr>
          <p:cNvPr id="12" name="Рисунок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1"/>
            <a:ext cx="9906000" cy="982110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4" descr="Ростехнадзор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1" y="24763"/>
            <a:ext cx="731528" cy="85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TextBox 60"/>
          <p:cNvSpPr txBox="1"/>
          <p:nvPr/>
        </p:nvSpPr>
        <p:spPr>
          <a:xfrm>
            <a:off x="747886" y="69853"/>
            <a:ext cx="2952452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Федеральная служба</a:t>
            </a:r>
          </a:p>
          <a:p>
            <a:pPr>
              <a:defRPr/>
            </a:pPr>
            <a:r>
              <a:rPr lang="ru-RU" sz="11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</a:t>
            </a:r>
          </a:p>
          <a:p>
            <a:pPr>
              <a:defRPr/>
            </a:pPr>
            <a:r>
              <a:rPr lang="ru-RU" sz="11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 атомному надзору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47886" y="613806"/>
            <a:ext cx="17053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РОСТЕХНАДЗОР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9412640" y="6486433"/>
            <a:ext cx="493360" cy="37156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4" name="Объект 2"/>
          <p:cNvSpPr txBox="1">
            <a:spLocks/>
          </p:cNvSpPr>
          <p:nvPr/>
        </p:nvSpPr>
        <p:spPr>
          <a:xfrm>
            <a:off x="-576339" y="1213970"/>
            <a:ext cx="10787743" cy="13292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5027820" y="357630"/>
            <a:ext cx="507581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74295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Опасные производственные объекты</a:t>
            </a:r>
            <a:endParaRPr kumimoji="0" lang="ru-RU" altLang="ru-RU" sz="1400" b="0" i="0" u="none" strike="noStrike" kern="1200" cap="all" spc="0" normalizeH="0" baseline="0" noProof="0" dirty="0">
              <a:ln>
                <a:noFill/>
              </a:ln>
              <a:solidFill>
                <a:srgbClr val="FFC000">
                  <a:lumMod val="60000"/>
                  <a:lumOff val="4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32565" y="1263532"/>
            <a:ext cx="68029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Ленский отдел по надзору за объектами нефтегазодобывающего комплекса (далее – Отдел)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надзор за соблюдением требований промышленной безопасности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398 организаций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эксплуатирующих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1029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числе:</a:t>
            </a:r>
          </a:p>
        </p:txBody>
      </p:sp>
      <p:graphicFrame>
        <p:nvGraphicFramePr>
          <p:cNvPr id="43" name="Диаграмма 42"/>
          <p:cNvGraphicFramePr/>
          <p:nvPr>
            <p:extLst>
              <p:ext uri="{D42A27DB-BD31-4B8C-83A1-F6EECF244321}">
                <p14:modId xmlns:p14="http://schemas.microsoft.com/office/powerpoint/2010/main" val="352625397"/>
              </p:ext>
            </p:extLst>
          </p:nvPr>
        </p:nvGraphicFramePr>
        <p:xfrm>
          <a:off x="-504136" y="2376802"/>
          <a:ext cx="6418553" cy="4109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7" name="Прямоугольник 46"/>
          <p:cNvSpPr/>
          <p:nvPr/>
        </p:nvSpPr>
        <p:spPr>
          <a:xfrm>
            <a:off x="4953000" y="2619846"/>
            <a:ext cx="450350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 – надзор за объектами нефтегазодобывающей промышленности;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НХ – надзор за объектами нефтехимической, нефтегазоперерабатывающей промышленности и объектов нефтепродуктообеспечения;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МТ – надзор за объектами магистрального трубопроводного транспорта;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ГС – надзор за объектами газораспределения и газопотребления;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РС -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адзор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взрывопожароопасными объектами хранения и переработки растительного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сырья.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59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Рисунок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86"/>
            <a:ext cx="9906000" cy="982110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4" descr="Ростехнадзор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1" y="24763"/>
            <a:ext cx="731528" cy="85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747886" y="69853"/>
            <a:ext cx="2952452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Федеральная служба</a:t>
            </a:r>
          </a:p>
          <a:p>
            <a:pPr>
              <a:defRPr/>
            </a:pPr>
            <a:r>
              <a:rPr lang="ru-RU" sz="11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</a:t>
            </a:r>
          </a:p>
          <a:p>
            <a:pPr>
              <a:defRPr/>
            </a:pPr>
            <a:r>
              <a:rPr lang="ru-RU" sz="11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 атомному надзору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47888" y="613808"/>
            <a:ext cx="17053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РОСТЕХНАДЗОР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98329" y="-498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6801" y="5608948"/>
            <a:ext cx="9755929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9412640" y="6486433"/>
            <a:ext cx="493360" cy="37156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802623208"/>
              </p:ext>
            </p:extLst>
          </p:nvPr>
        </p:nvGraphicFramePr>
        <p:xfrm>
          <a:off x="638084" y="1789374"/>
          <a:ext cx="5572216" cy="4327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798329" y="1185397"/>
            <a:ext cx="85485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отчетный период отделом проведено 119 мероприятие по надзору (в 2024 году – 61), из них: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1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86"/>
            <a:ext cx="9906000" cy="982110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1" y="24763"/>
            <a:ext cx="731528" cy="85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47886" y="69853"/>
            <a:ext cx="2952452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1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Федеральная служба</a:t>
            </a:r>
          </a:p>
          <a:p>
            <a:pPr>
              <a:defRPr/>
            </a:pPr>
            <a:r>
              <a:rPr lang="ru-RU" sz="11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</a:t>
            </a:r>
          </a:p>
          <a:p>
            <a:pPr>
              <a:defRPr/>
            </a:pPr>
            <a:r>
              <a:rPr lang="ru-RU" sz="11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 атомному надзору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7888" y="613808"/>
            <a:ext cx="17053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РОСТЕХНАДЗОР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412640" y="6486433"/>
            <a:ext cx="493360" cy="37156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866543776"/>
              </p:ext>
            </p:extLst>
          </p:nvPr>
        </p:nvGraphicFramePr>
        <p:xfrm>
          <a:off x="2453229" y="2105469"/>
          <a:ext cx="5144863" cy="4196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45368" y="1126986"/>
            <a:ext cx="85485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проведения проверок выявлено 262 нарушения (в 2024 году – 454), из них: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18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93"/>
            <a:ext cx="9906000" cy="982110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4" descr="Ростехнадзор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1" y="24763"/>
            <a:ext cx="731528" cy="85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747886" y="69853"/>
            <a:ext cx="2952452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Федеральная служба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 экологическому, технологическому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атомному надзору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47886" y="613806"/>
            <a:ext cx="17053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РОСТЕХНАДЗОР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9341619" y="6334717"/>
            <a:ext cx="493360" cy="37156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oogle Shape;972;g2a57f7aaec3_3_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57278" y="2742516"/>
            <a:ext cx="2562792" cy="250910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75;g2a57f7aaec3_3_0"/>
          <p:cNvSpPr txBox="1"/>
          <p:nvPr/>
        </p:nvSpPr>
        <p:spPr>
          <a:xfrm>
            <a:off x="290746" y="3377619"/>
            <a:ext cx="2923785" cy="1635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  <a:buClr>
                <a:srgbClr val="000000"/>
              </a:buClr>
              <a:buSzPts val="1200"/>
            </a:pPr>
            <a:r>
              <a:rPr lang="ru-RU" sz="1600" b="1" dirty="0" smtClean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14 ДЛ –</a:t>
            </a:r>
            <a:r>
              <a:rPr lang="ru-RU" sz="1600" b="1" dirty="0" smtClean="0">
                <a:solidFill>
                  <a:schemeClr val="dk1"/>
                </a:solidFill>
                <a:latin typeface="Roboto Light"/>
                <a:ea typeface="Roboto Light"/>
                <a:cs typeface="Roboto"/>
                <a:sym typeface="Roboto Light"/>
              </a:rPr>
              <a:t> 320 </a:t>
            </a:r>
            <a:r>
              <a:rPr lang="ru-RU" sz="1600" b="1" dirty="0" err="1" smtClean="0">
                <a:solidFill>
                  <a:schemeClr val="dk1"/>
                </a:solidFill>
                <a:latin typeface="Roboto Light"/>
                <a:ea typeface="Roboto Light"/>
                <a:cs typeface="Roboto"/>
                <a:sym typeface="Roboto Light"/>
              </a:rPr>
              <a:t>т.р</a:t>
            </a:r>
            <a:r>
              <a:rPr lang="ru-RU" sz="1600" b="1" dirty="0" smtClean="0">
                <a:solidFill>
                  <a:schemeClr val="dk1"/>
                </a:solidFill>
                <a:latin typeface="Roboto Light"/>
                <a:ea typeface="Roboto Light"/>
                <a:cs typeface="Roboto"/>
                <a:sym typeface="Roboto Light"/>
              </a:rPr>
              <a:t>.</a:t>
            </a:r>
            <a:endParaRPr lang="ru-RU" sz="1600" b="1" dirty="0" smtClean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algn="ctr">
              <a:lnSpc>
                <a:spcPct val="115000"/>
              </a:lnSpc>
              <a:buClr>
                <a:srgbClr val="000000"/>
              </a:buClr>
              <a:buSzPts val="1200"/>
            </a:pPr>
            <a:r>
              <a:rPr lang="ru-RU" sz="1600" b="1" i="0" u="none" strike="noStrike" cap="none" dirty="0" smtClean="0">
                <a:solidFill>
                  <a:schemeClr val="dk1"/>
                </a:solidFill>
                <a:latin typeface="Roboto"/>
                <a:ea typeface="Roboto"/>
                <a:cs typeface="Roboto Light"/>
                <a:sym typeface="Roboto"/>
              </a:rPr>
              <a:t>14 ЮЛ – </a:t>
            </a:r>
            <a:r>
              <a:rPr lang="ru-RU" sz="1600" b="1" dirty="0" smtClean="0">
                <a:solidFill>
                  <a:schemeClr val="dk1"/>
                </a:solidFill>
                <a:latin typeface="Roboto Light"/>
                <a:ea typeface="Roboto"/>
                <a:cs typeface="Roboto Light"/>
                <a:sym typeface="Roboto Light"/>
              </a:rPr>
              <a:t>2570</a:t>
            </a:r>
            <a:r>
              <a:rPr lang="ru-RU" sz="1600" b="1" dirty="0" smtClean="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 </a:t>
            </a:r>
            <a:r>
              <a:rPr lang="ru-RU" sz="1600" b="1" dirty="0" err="1" smtClean="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т.р</a:t>
            </a:r>
            <a:r>
              <a:rPr lang="ru-RU" sz="1600" b="1" dirty="0" smtClean="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.</a:t>
            </a:r>
            <a:endParaRPr lang="ru-RU" sz="1600" b="1" dirty="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lvl="0" algn="ctr">
              <a:lnSpc>
                <a:spcPct val="115000"/>
              </a:lnSpc>
              <a:buClr>
                <a:srgbClr val="000000"/>
              </a:buClr>
              <a:buSzPts val="1200"/>
            </a:pPr>
            <a:r>
              <a:rPr lang="ru-RU" sz="1600" dirty="0" smtClean="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административных</a:t>
            </a:r>
            <a:endParaRPr lang="ru-RU" sz="1600" dirty="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lvl="0" algn="ctr">
              <a:lnSpc>
                <a:spcPct val="115000"/>
              </a:lnSpc>
              <a:buClr>
                <a:srgbClr val="000000"/>
              </a:buClr>
              <a:buSzPts val="1200"/>
            </a:pPr>
            <a:r>
              <a:rPr lang="ru-RU" sz="1600" dirty="0" smtClean="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штрафов</a:t>
            </a:r>
            <a:endParaRPr lang="ru-RU" sz="1600" dirty="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lvl="0" algn="ctr">
              <a:lnSpc>
                <a:spcPct val="115000"/>
              </a:lnSpc>
              <a:buClr>
                <a:srgbClr val="000000"/>
              </a:buClr>
              <a:buSzPts val="1200"/>
            </a:pPr>
            <a:endParaRPr sz="2000" b="0" i="0" u="none" strike="noStrike" cap="none" dirty="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9" name="Google Shape;973;g2a57f7aaec3_3_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700338" y="2742517"/>
            <a:ext cx="2831532" cy="25091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976;g2a57f7aaec3_3_0"/>
          <p:cNvSpPr txBox="1"/>
          <p:nvPr/>
        </p:nvSpPr>
        <p:spPr>
          <a:xfrm>
            <a:off x="3533807" y="3119155"/>
            <a:ext cx="2678787" cy="1466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1" algn="ctr">
              <a:lnSpc>
                <a:spcPct val="115000"/>
              </a:lnSpc>
              <a:buClr>
                <a:srgbClr val="000000"/>
              </a:buClr>
              <a:buSzPts val="1200"/>
              <a:buFont typeface="Arial"/>
              <a:buNone/>
            </a:pPr>
            <a:r>
              <a:rPr lang="ru-RU" sz="1600" b="1" dirty="0" smtClean="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"/>
              </a:rPr>
              <a:t>39</a:t>
            </a:r>
          </a:p>
          <a:p>
            <a:pPr lvl="1" algn="ctr">
              <a:lnSpc>
                <a:spcPct val="115000"/>
              </a:lnSpc>
              <a:buClr>
                <a:srgbClr val="000000"/>
              </a:buClr>
              <a:buSzPts val="1200"/>
              <a:buFont typeface="Arial"/>
              <a:buNone/>
            </a:pPr>
            <a:r>
              <a:rPr lang="ru-RU" sz="1600" dirty="0" smtClean="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"/>
              </a:rPr>
              <a:t>предупреждений</a:t>
            </a:r>
          </a:p>
        </p:txBody>
      </p:sp>
      <p:pic>
        <p:nvPicPr>
          <p:cNvPr id="11" name="Google Shape;983;g2a57f7aaec3_3_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045607" y="2676105"/>
            <a:ext cx="2604640" cy="257551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984;g2a57f7aaec3_3_0"/>
          <p:cNvSpPr txBox="1"/>
          <p:nvPr/>
        </p:nvSpPr>
        <p:spPr>
          <a:xfrm>
            <a:off x="7127484" y="3009411"/>
            <a:ext cx="2522763" cy="1638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600" b="1" dirty="0">
                <a:solidFill>
                  <a:schemeClr val="dk1"/>
                </a:solidFill>
                <a:latin typeface="Roboto"/>
                <a:ea typeface="Roboto Light"/>
                <a:cs typeface="Roboto Light"/>
                <a:sym typeface="Roboto"/>
              </a:rPr>
              <a:t>2</a:t>
            </a:r>
            <a:endParaRPr lang="ru-RU" sz="1600" b="0" i="0" u="none" strike="noStrike" cap="none" dirty="0" smtClean="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600" dirty="0" smtClean="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приостановления деятельности ОПО</a:t>
            </a:r>
            <a:endParaRPr sz="1600" b="0" i="0" u="none" strike="noStrike" cap="none" dirty="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72546" y="1289275"/>
            <a:ext cx="85485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наложенных административных наказаний (по результатам проведенных КНМ) в 2025 году: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00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49"/>
            <a:ext cx="9906000" cy="982110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" descr="Ростехнадзор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1" y="24763"/>
            <a:ext cx="731528" cy="85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747886" y="69853"/>
            <a:ext cx="2952452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Федеральная служба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 экологическому, технологическому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атомному надзору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7886" y="613806"/>
            <a:ext cx="17053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РОСТЕХНАДЗОР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4890756" y="284381"/>
            <a:ext cx="5638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74295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0" i="0" u="none" strike="noStrike" kern="1200" cap="all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Профилактические</a:t>
            </a:r>
            <a:r>
              <a:rPr kumimoji="0" lang="ru-RU" altLang="ru-RU" sz="1600" b="0" i="0" u="none" strike="noStrike" kern="1200" cap="all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мероприятия</a:t>
            </a:r>
            <a:endParaRPr lang="ru-RU" altLang="ru-RU" sz="1200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9412640" y="6486433"/>
            <a:ext cx="493360" cy="37156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234840" y="6300649"/>
            <a:ext cx="493360" cy="37156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98328" y="2113874"/>
            <a:ext cx="7516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профилактических мероприятий  281 , в том числе:</a:t>
            </a:r>
          </a:p>
          <a:p>
            <a:pPr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профилактических визитов - 1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консультирований 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144;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информирований -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109;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предостережений 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51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122784" y="145523"/>
            <a:ext cx="8048625" cy="889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7" tIns="36004" rIns="72007" bIns="36004"/>
          <a:lstStyle>
            <a:lvl1pPr defTabSz="719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191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91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672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4500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500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600">
              <a:solidFill>
                <a:srgbClr val="EEECE1"/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9" name="Рисунок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49"/>
            <a:ext cx="9906000" cy="982110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4" descr="Ростехнадзор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1" y="24763"/>
            <a:ext cx="731528" cy="85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747886" y="69853"/>
            <a:ext cx="2952452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Федеральная служба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 экологическому, технологическому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атомному надзору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47886" y="613806"/>
            <a:ext cx="17053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РОСТЕХНАДЗОР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9324686" y="6393300"/>
            <a:ext cx="493360" cy="37156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7340" y="1791851"/>
            <a:ext cx="68029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2025 год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опасных производственных объектах подконтрольных отделу произошло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инцидентов (в 2024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12)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Google Shape;1074;g295c3a110ce_1_75"/>
          <p:cNvPicPr preferRelativeResize="0"/>
          <p:nvPr/>
        </p:nvPicPr>
        <p:blipFill rotWithShape="1">
          <a:blip r:embed="rId5" cstate="print">
            <a:alphaModFix/>
          </a:blip>
          <a:srcRect/>
          <a:stretch/>
        </p:blipFill>
        <p:spPr>
          <a:xfrm>
            <a:off x="2224112" y="5253776"/>
            <a:ext cx="706626" cy="706626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Прямоугольник 11"/>
          <p:cNvSpPr/>
          <p:nvPr/>
        </p:nvSpPr>
        <p:spPr>
          <a:xfrm>
            <a:off x="3475366" y="531407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Случаев аварийности и травматизма </a:t>
            </a:r>
            <a:r>
              <a:rPr lang="ru-RU" dirty="0"/>
              <a:t>на объектах нефтегазового комплекса в </a:t>
            </a:r>
            <a:r>
              <a:rPr lang="ru-RU" dirty="0" smtClean="0"/>
              <a:t>2025 </a:t>
            </a:r>
            <a:r>
              <a:rPr lang="ru-RU" dirty="0"/>
              <a:t>году </a:t>
            </a:r>
            <a:r>
              <a:rPr lang="ru-RU" b="1" dirty="0"/>
              <a:t>не зарегистрировано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40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49"/>
            <a:ext cx="9906000" cy="982110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Ростехнадзо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1" y="24763"/>
            <a:ext cx="731528" cy="85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47886" y="69853"/>
            <a:ext cx="2952452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Федеральная служба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 экологическому, технологическому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атомному надзору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7886" y="613806"/>
            <a:ext cx="17053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РОСТЕХНАДЗОР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565" y="1607038"/>
            <a:ext cx="95817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Реквизиты докладчика: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Николаев Евгений Владимирович – начальник Ленского отдела по надзору за объектами нефтегазодобывающего комплекса Ленского управления Федеральной службы по экологическому, технологическому и атомному надзору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8(4112)42-13-35,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e.nikolaev@lensk.gosnadzor.gov.ru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324686" y="6393300"/>
            <a:ext cx="493360" cy="37156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93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22803</TotalTime>
  <Words>390</Words>
  <Application>Microsoft Office PowerPoint</Application>
  <PresentationFormat>Лист A4 (210x297 мм)</PresentationFormat>
  <Paragraphs>105</Paragraphs>
  <Slides>8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Roboto</vt:lpstr>
      <vt:lpstr>Roboto Light</vt:lpstr>
      <vt:lpstr>Times New Roman</vt:lpstr>
      <vt:lpstr>Тема Office</vt:lpstr>
      <vt:lpstr>7_Тема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Медведь Артем Тарасович</dc:creator>
  <cp:lastModifiedBy>Николаев Евгений Владимирович</cp:lastModifiedBy>
  <cp:revision>2205</cp:revision>
  <cp:lastPrinted>2025-03-19T15:51:04Z</cp:lastPrinted>
  <dcterms:created xsi:type="dcterms:W3CDTF">2023-12-15T15:35:42Z</dcterms:created>
  <dcterms:modified xsi:type="dcterms:W3CDTF">2026-03-10T08:13:42Z</dcterms:modified>
</cp:coreProperties>
</file>